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74" r:id="rId3"/>
    <p:sldId id="265" r:id="rId4"/>
    <p:sldId id="276" r:id="rId5"/>
    <p:sldId id="275" r:id="rId6"/>
    <p:sldId id="280" r:id="rId7"/>
    <p:sldId id="267" r:id="rId8"/>
    <p:sldId id="269" r:id="rId9"/>
    <p:sldId id="270" r:id="rId10"/>
    <p:sldId id="271" r:id="rId11"/>
    <p:sldId id="272" r:id="rId12"/>
    <p:sldId id="273" r:id="rId13"/>
    <p:sldId id="279" r:id="rId14"/>
    <p:sldId id="278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93" autoAdjust="0"/>
  </p:normalViewPr>
  <p:slideViewPr>
    <p:cSldViewPr>
      <p:cViewPr varScale="1">
        <p:scale>
          <a:sx n="125" d="100"/>
          <a:sy n="125" d="100"/>
        </p:scale>
        <p:origin x="11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6CDBC-0199-4212-8597-89C76EE5E5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C6C4A-ABB2-4EFA-AC50-E59768D0F47D}">
      <dgm:prSet phldrT="[Text]" custT="1"/>
      <dgm:spPr/>
      <dgm:t>
        <a:bodyPr/>
        <a:lstStyle/>
        <a:p>
          <a:r>
            <a:rPr lang="en-US" sz="2400" dirty="0" smtClean="0"/>
            <a:t>CRTPA</a:t>
          </a:r>
        </a:p>
        <a:p>
          <a:r>
            <a:rPr lang="en-US" sz="2000" dirty="0" smtClean="0"/>
            <a:t>Identified Need</a:t>
          </a:r>
        </a:p>
        <a:p>
          <a:r>
            <a:rPr lang="en-US" sz="2000" dirty="0" smtClean="0"/>
            <a:t>Directed Funding</a:t>
          </a:r>
        </a:p>
      </dgm:t>
    </dgm:pt>
    <dgm:pt modelId="{DE3F5CDF-31CF-4310-BC19-CABE27CBBBDF}" type="parTrans" cxnId="{961D506D-FAF4-4024-A9B4-2D9BBF6F7907}">
      <dgm:prSet/>
      <dgm:spPr/>
      <dgm:t>
        <a:bodyPr/>
        <a:lstStyle/>
        <a:p>
          <a:endParaRPr lang="en-US"/>
        </a:p>
      </dgm:t>
    </dgm:pt>
    <dgm:pt modelId="{4D18FE3B-96DE-47BF-A846-FC11FA8F0CEF}" type="sibTrans" cxnId="{961D506D-FAF4-4024-A9B4-2D9BBF6F7907}">
      <dgm:prSet/>
      <dgm:spPr/>
      <dgm:t>
        <a:bodyPr/>
        <a:lstStyle/>
        <a:p>
          <a:endParaRPr lang="en-US"/>
        </a:p>
      </dgm:t>
    </dgm:pt>
    <dgm:pt modelId="{9A43159F-EC3C-40BD-83E1-0332001E48EA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2400" dirty="0" smtClean="0"/>
        </a:p>
        <a:p>
          <a:pPr>
            <a:lnSpc>
              <a:spcPct val="100000"/>
            </a:lnSpc>
          </a:pPr>
          <a:r>
            <a:rPr lang="en-US" sz="2400" dirty="0" smtClean="0"/>
            <a:t>City of Tallahassee</a:t>
          </a:r>
        </a:p>
        <a:p>
          <a:pPr>
            <a:lnSpc>
              <a:spcPct val="90000"/>
            </a:lnSpc>
          </a:pPr>
          <a:r>
            <a:rPr lang="en-US" sz="2000" dirty="0" smtClean="0"/>
            <a:t>Maintaining Agency</a:t>
          </a:r>
        </a:p>
        <a:p>
          <a:pPr>
            <a:lnSpc>
              <a:spcPct val="90000"/>
            </a:lnSpc>
          </a:pPr>
          <a:r>
            <a:rPr lang="en-US" sz="2000" dirty="0" smtClean="0"/>
            <a:t>Funding</a:t>
          </a:r>
        </a:p>
        <a:p>
          <a:pPr>
            <a:lnSpc>
              <a:spcPct val="90000"/>
            </a:lnSpc>
          </a:pPr>
          <a:endParaRPr lang="en-US" sz="2400" dirty="0"/>
        </a:p>
      </dgm:t>
    </dgm:pt>
    <dgm:pt modelId="{EA0DA5AE-3A5C-4806-9DFA-56B854591BCE}" type="parTrans" cxnId="{CEFACDC6-6B2A-4D32-B83F-F94A30DC271C}">
      <dgm:prSet/>
      <dgm:spPr/>
      <dgm:t>
        <a:bodyPr/>
        <a:lstStyle/>
        <a:p>
          <a:endParaRPr lang="en-US"/>
        </a:p>
      </dgm:t>
    </dgm:pt>
    <dgm:pt modelId="{35672998-C534-4303-98E6-8D6A6AFA6B06}" type="sibTrans" cxnId="{CEFACDC6-6B2A-4D32-B83F-F94A30DC271C}">
      <dgm:prSet/>
      <dgm:spPr/>
      <dgm:t>
        <a:bodyPr/>
        <a:lstStyle/>
        <a:p>
          <a:endParaRPr lang="en-US"/>
        </a:p>
      </dgm:t>
    </dgm:pt>
    <dgm:pt modelId="{809B506A-B891-4583-8821-B4C08B239621}">
      <dgm:prSet phldrT="[Text]" custT="1"/>
      <dgm:spPr/>
      <dgm:t>
        <a:bodyPr/>
        <a:lstStyle/>
        <a:p>
          <a:r>
            <a:rPr lang="en-US" sz="2400" dirty="0" smtClean="0"/>
            <a:t>Leon County</a:t>
          </a:r>
        </a:p>
        <a:p>
          <a:r>
            <a:rPr lang="en-US" sz="2000" dirty="0" smtClean="0"/>
            <a:t>Project Management</a:t>
          </a:r>
        </a:p>
        <a:p>
          <a:r>
            <a:rPr lang="en-US" sz="2000" dirty="0" smtClean="0"/>
            <a:t>Funding</a:t>
          </a:r>
          <a:endParaRPr lang="en-US" sz="2000" dirty="0"/>
        </a:p>
      </dgm:t>
    </dgm:pt>
    <dgm:pt modelId="{55902CDD-92B1-4888-AB9F-46F5B03A1A36}" type="parTrans" cxnId="{84594840-8AB5-40E0-9168-2E6CB823EC55}">
      <dgm:prSet/>
      <dgm:spPr/>
      <dgm:t>
        <a:bodyPr/>
        <a:lstStyle/>
        <a:p>
          <a:endParaRPr lang="en-US"/>
        </a:p>
      </dgm:t>
    </dgm:pt>
    <dgm:pt modelId="{933DCCE8-E677-485E-AA82-653D4A15805F}" type="sibTrans" cxnId="{84594840-8AB5-40E0-9168-2E6CB823EC55}">
      <dgm:prSet/>
      <dgm:spPr/>
      <dgm:t>
        <a:bodyPr/>
        <a:lstStyle/>
        <a:p>
          <a:endParaRPr lang="en-US"/>
        </a:p>
      </dgm:t>
    </dgm:pt>
    <dgm:pt modelId="{7892B0AD-D717-4912-B074-E2A04C9A4FA0}">
      <dgm:prSet phldrT="[Text]" custT="1"/>
      <dgm:spPr/>
      <dgm:t>
        <a:bodyPr anchor="t"/>
        <a:lstStyle/>
        <a:p>
          <a:r>
            <a:rPr lang="en-US" sz="2400" dirty="0" smtClean="0"/>
            <a:t>FDOT</a:t>
          </a:r>
        </a:p>
        <a:p>
          <a:r>
            <a:rPr lang="en-US" sz="2000" dirty="0" smtClean="0"/>
            <a:t>$860,000 in funding</a:t>
          </a:r>
          <a:endParaRPr lang="en-US" sz="2000" dirty="0"/>
        </a:p>
      </dgm:t>
    </dgm:pt>
    <dgm:pt modelId="{C6AFC886-C79B-4EFF-A008-B53F908F45A5}" type="parTrans" cxnId="{7BC58B07-2D8A-4E03-8CF4-A6429DB941B4}">
      <dgm:prSet/>
      <dgm:spPr/>
      <dgm:t>
        <a:bodyPr/>
        <a:lstStyle/>
        <a:p>
          <a:endParaRPr lang="en-US"/>
        </a:p>
      </dgm:t>
    </dgm:pt>
    <dgm:pt modelId="{7578D24D-BDE8-47BF-8F95-9A96EE558588}" type="sibTrans" cxnId="{7BC58B07-2D8A-4E03-8CF4-A6429DB941B4}">
      <dgm:prSet/>
      <dgm:spPr/>
      <dgm:t>
        <a:bodyPr/>
        <a:lstStyle/>
        <a:p>
          <a:endParaRPr lang="en-US"/>
        </a:p>
      </dgm:t>
    </dgm:pt>
    <dgm:pt modelId="{713AFFAA-9AF5-48EC-929E-8A26BB8249A4}">
      <dgm:prSet phldrT="[Text]" custT="1"/>
      <dgm:spPr/>
      <dgm:t>
        <a:bodyPr anchor="t"/>
        <a:lstStyle/>
        <a:p>
          <a:pPr>
            <a:lnSpc>
              <a:spcPct val="100000"/>
            </a:lnSpc>
          </a:pPr>
          <a:r>
            <a:rPr lang="en-US" sz="2400" dirty="0" smtClean="0"/>
            <a:t>Blueprint2000</a:t>
          </a:r>
        </a:p>
        <a:p>
          <a:pPr>
            <a:lnSpc>
              <a:spcPct val="90000"/>
            </a:lnSpc>
          </a:pPr>
          <a:r>
            <a:rPr lang="en-US" sz="2000" dirty="0" smtClean="0"/>
            <a:t>Opportunity for funding</a:t>
          </a:r>
          <a:endParaRPr lang="en-US" sz="2000" dirty="0"/>
        </a:p>
      </dgm:t>
    </dgm:pt>
    <dgm:pt modelId="{2681F37B-12DD-4A20-84EC-0040A26A9648}" type="parTrans" cxnId="{46502D76-7617-462C-AE8B-EEA7CCE33D60}">
      <dgm:prSet/>
      <dgm:spPr/>
      <dgm:t>
        <a:bodyPr/>
        <a:lstStyle/>
        <a:p>
          <a:endParaRPr lang="en-US"/>
        </a:p>
      </dgm:t>
    </dgm:pt>
    <dgm:pt modelId="{82DF861E-8CC4-4A6C-A295-48D593070009}" type="sibTrans" cxnId="{46502D76-7617-462C-AE8B-EEA7CCE33D60}">
      <dgm:prSet/>
      <dgm:spPr/>
      <dgm:t>
        <a:bodyPr/>
        <a:lstStyle/>
        <a:p>
          <a:endParaRPr lang="en-US"/>
        </a:p>
      </dgm:t>
    </dgm:pt>
    <dgm:pt modelId="{14542267-6182-4AD1-9D40-9163FF2E2D9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The Public</a:t>
          </a:r>
        </a:p>
        <a:p>
          <a:pPr>
            <a:lnSpc>
              <a:spcPct val="90000"/>
            </a:lnSpc>
          </a:pPr>
          <a:r>
            <a:rPr lang="en-US" sz="2000" dirty="0" smtClean="0"/>
            <a:t>Guidance</a:t>
          </a:r>
        </a:p>
        <a:p>
          <a:pPr>
            <a:lnSpc>
              <a:spcPct val="90000"/>
            </a:lnSpc>
          </a:pPr>
          <a:endParaRPr lang="en-US" sz="2000" dirty="0"/>
        </a:p>
      </dgm:t>
    </dgm:pt>
    <dgm:pt modelId="{81467FE7-B0AD-4676-A7B2-8D5D7A0D3B1C}" type="parTrans" cxnId="{EE9558F8-F051-454C-95B2-85A7EAD29466}">
      <dgm:prSet/>
      <dgm:spPr/>
      <dgm:t>
        <a:bodyPr/>
        <a:lstStyle/>
        <a:p>
          <a:endParaRPr lang="en-US"/>
        </a:p>
      </dgm:t>
    </dgm:pt>
    <dgm:pt modelId="{17279EB8-D8AB-42AD-A35A-70861DC5CDDD}" type="sibTrans" cxnId="{EE9558F8-F051-454C-95B2-85A7EAD29466}">
      <dgm:prSet/>
      <dgm:spPr/>
      <dgm:t>
        <a:bodyPr/>
        <a:lstStyle/>
        <a:p>
          <a:endParaRPr lang="en-US"/>
        </a:p>
      </dgm:t>
    </dgm:pt>
    <dgm:pt modelId="{9F3500EB-0FE2-49A5-A26C-51A3761105AA}" type="pres">
      <dgm:prSet presAssocID="{F136CDBC-0199-4212-8597-89C76EE5E5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6F3BF7-B03C-4A24-9C43-1CC2BAFE5F13}" type="pres">
      <dgm:prSet presAssocID="{982C6C4A-ABB2-4EFA-AC50-E59768D0F47D}" presName="node" presStyleLbl="node1" presStyleIdx="0" presStyleCnt="6" custLinFactNeighborX="593" custLinFactNeighborY="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4F3EE-2B99-40D8-9A71-EED58CE6FAF9}" type="pres">
      <dgm:prSet presAssocID="{4D18FE3B-96DE-47BF-A846-FC11FA8F0CEF}" presName="sibTrans" presStyleCnt="0"/>
      <dgm:spPr/>
    </dgm:pt>
    <dgm:pt modelId="{DF11CD85-EB66-487F-9854-EE30D9AE5797}" type="pres">
      <dgm:prSet presAssocID="{9A43159F-EC3C-40BD-83E1-0332001E48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5013D-6C45-4434-94F0-580730B1CC94}" type="pres">
      <dgm:prSet presAssocID="{35672998-C534-4303-98E6-8D6A6AFA6B06}" presName="sibTrans" presStyleCnt="0"/>
      <dgm:spPr/>
    </dgm:pt>
    <dgm:pt modelId="{695A72A6-CC7B-43CF-A5AB-8009C4F08CCC}" type="pres">
      <dgm:prSet presAssocID="{809B506A-B891-4583-8821-B4C08B23962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17CA1-2300-4B3C-9AA1-5B2E83CD84E5}" type="pres">
      <dgm:prSet presAssocID="{933DCCE8-E677-485E-AA82-653D4A15805F}" presName="sibTrans" presStyleCnt="0"/>
      <dgm:spPr/>
    </dgm:pt>
    <dgm:pt modelId="{979435A9-C87E-4ADF-88BC-2315470EB2CC}" type="pres">
      <dgm:prSet presAssocID="{7892B0AD-D717-4912-B074-E2A04C9A4FA0}" presName="node" presStyleLbl="node1" presStyleIdx="3" presStyleCnt="6" custLinFactNeighborY="3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4DE61-BCAC-4AD6-927F-2949537701E0}" type="pres">
      <dgm:prSet presAssocID="{7578D24D-BDE8-47BF-8F95-9A96EE558588}" presName="sibTrans" presStyleCnt="0"/>
      <dgm:spPr/>
    </dgm:pt>
    <dgm:pt modelId="{D9CBBF16-1528-412D-85FA-1F9E93AE9F8B}" type="pres">
      <dgm:prSet presAssocID="{713AFFAA-9AF5-48EC-929E-8A26BB8249A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4067A-1EEB-4722-814E-90917EC5A3C0}" type="pres">
      <dgm:prSet presAssocID="{82DF861E-8CC4-4A6C-A295-48D593070009}" presName="sibTrans" presStyleCnt="0"/>
      <dgm:spPr/>
    </dgm:pt>
    <dgm:pt modelId="{428ABE80-938B-4230-B037-4D23A4A8E632}" type="pres">
      <dgm:prSet presAssocID="{14542267-6182-4AD1-9D40-9163FF2E2D9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02D76-7617-462C-AE8B-EEA7CCE33D60}" srcId="{F136CDBC-0199-4212-8597-89C76EE5E506}" destId="{713AFFAA-9AF5-48EC-929E-8A26BB8249A4}" srcOrd="4" destOrd="0" parTransId="{2681F37B-12DD-4A20-84EC-0040A26A9648}" sibTransId="{82DF861E-8CC4-4A6C-A295-48D593070009}"/>
    <dgm:cxn modelId="{E185BBC3-2A19-4AA2-A44A-F97BE91698C4}" type="presOf" srcId="{713AFFAA-9AF5-48EC-929E-8A26BB8249A4}" destId="{D9CBBF16-1528-412D-85FA-1F9E93AE9F8B}" srcOrd="0" destOrd="0" presId="urn:microsoft.com/office/officeart/2005/8/layout/default"/>
    <dgm:cxn modelId="{84594840-8AB5-40E0-9168-2E6CB823EC55}" srcId="{F136CDBC-0199-4212-8597-89C76EE5E506}" destId="{809B506A-B891-4583-8821-B4C08B239621}" srcOrd="2" destOrd="0" parTransId="{55902CDD-92B1-4888-AB9F-46F5B03A1A36}" sibTransId="{933DCCE8-E677-485E-AA82-653D4A15805F}"/>
    <dgm:cxn modelId="{3F70BA12-AEE4-416F-A7F9-054434D56276}" type="presOf" srcId="{982C6C4A-ABB2-4EFA-AC50-E59768D0F47D}" destId="{E36F3BF7-B03C-4A24-9C43-1CC2BAFE5F13}" srcOrd="0" destOrd="0" presId="urn:microsoft.com/office/officeart/2005/8/layout/default"/>
    <dgm:cxn modelId="{CEFACDC6-6B2A-4D32-B83F-F94A30DC271C}" srcId="{F136CDBC-0199-4212-8597-89C76EE5E506}" destId="{9A43159F-EC3C-40BD-83E1-0332001E48EA}" srcOrd="1" destOrd="0" parTransId="{EA0DA5AE-3A5C-4806-9DFA-56B854591BCE}" sibTransId="{35672998-C534-4303-98E6-8D6A6AFA6B06}"/>
    <dgm:cxn modelId="{961D506D-FAF4-4024-A9B4-2D9BBF6F7907}" srcId="{F136CDBC-0199-4212-8597-89C76EE5E506}" destId="{982C6C4A-ABB2-4EFA-AC50-E59768D0F47D}" srcOrd="0" destOrd="0" parTransId="{DE3F5CDF-31CF-4310-BC19-CABE27CBBBDF}" sibTransId="{4D18FE3B-96DE-47BF-A846-FC11FA8F0CEF}"/>
    <dgm:cxn modelId="{27B26395-99DD-4783-AE99-993AD3B1DBF4}" type="presOf" srcId="{7892B0AD-D717-4912-B074-E2A04C9A4FA0}" destId="{979435A9-C87E-4ADF-88BC-2315470EB2CC}" srcOrd="0" destOrd="0" presId="urn:microsoft.com/office/officeart/2005/8/layout/default"/>
    <dgm:cxn modelId="{257CEC0B-7D25-4863-8CE0-0CFD3880304D}" type="presOf" srcId="{9A43159F-EC3C-40BD-83E1-0332001E48EA}" destId="{DF11CD85-EB66-487F-9854-EE30D9AE5797}" srcOrd="0" destOrd="0" presId="urn:microsoft.com/office/officeart/2005/8/layout/default"/>
    <dgm:cxn modelId="{AA831230-AC9F-4046-BB09-666F2CD401A3}" type="presOf" srcId="{14542267-6182-4AD1-9D40-9163FF2E2D9E}" destId="{428ABE80-938B-4230-B037-4D23A4A8E632}" srcOrd="0" destOrd="0" presId="urn:microsoft.com/office/officeart/2005/8/layout/default"/>
    <dgm:cxn modelId="{7BC58B07-2D8A-4E03-8CF4-A6429DB941B4}" srcId="{F136CDBC-0199-4212-8597-89C76EE5E506}" destId="{7892B0AD-D717-4912-B074-E2A04C9A4FA0}" srcOrd="3" destOrd="0" parTransId="{C6AFC886-C79B-4EFF-A008-B53F908F45A5}" sibTransId="{7578D24D-BDE8-47BF-8F95-9A96EE558588}"/>
    <dgm:cxn modelId="{E42EB935-F23F-42B2-9F22-39CE3A0E2B77}" type="presOf" srcId="{F136CDBC-0199-4212-8597-89C76EE5E506}" destId="{9F3500EB-0FE2-49A5-A26C-51A3761105AA}" srcOrd="0" destOrd="0" presId="urn:microsoft.com/office/officeart/2005/8/layout/default"/>
    <dgm:cxn modelId="{EE9558F8-F051-454C-95B2-85A7EAD29466}" srcId="{F136CDBC-0199-4212-8597-89C76EE5E506}" destId="{14542267-6182-4AD1-9D40-9163FF2E2D9E}" srcOrd="5" destOrd="0" parTransId="{81467FE7-B0AD-4676-A7B2-8D5D7A0D3B1C}" sibTransId="{17279EB8-D8AB-42AD-A35A-70861DC5CDDD}"/>
    <dgm:cxn modelId="{619CEE0A-C606-4617-B623-8DB6EFBA61CC}" type="presOf" srcId="{809B506A-B891-4583-8821-B4C08B239621}" destId="{695A72A6-CC7B-43CF-A5AB-8009C4F08CCC}" srcOrd="0" destOrd="0" presId="urn:microsoft.com/office/officeart/2005/8/layout/default"/>
    <dgm:cxn modelId="{3CF235E2-0790-4550-A5C4-F9018D1DAFF5}" type="presParOf" srcId="{9F3500EB-0FE2-49A5-A26C-51A3761105AA}" destId="{E36F3BF7-B03C-4A24-9C43-1CC2BAFE5F13}" srcOrd="0" destOrd="0" presId="urn:microsoft.com/office/officeart/2005/8/layout/default"/>
    <dgm:cxn modelId="{811204FE-1F2F-4D24-B51D-364EE7CAA02D}" type="presParOf" srcId="{9F3500EB-0FE2-49A5-A26C-51A3761105AA}" destId="{3004F3EE-2B99-40D8-9A71-EED58CE6FAF9}" srcOrd="1" destOrd="0" presId="urn:microsoft.com/office/officeart/2005/8/layout/default"/>
    <dgm:cxn modelId="{325C7537-E292-48A6-A28B-0D0C53E1BE89}" type="presParOf" srcId="{9F3500EB-0FE2-49A5-A26C-51A3761105AA}" destId="{DF11CD85-EB66-487F-9854-EE30D9AE5797}" srcOrd="2" destOrd="0" presId="urn:microsoft.com/office/officeart/2005/8/layout/default"/>
    <dgm:cxn modelId="{4C98E4BE-8B36-414D-9970-400702B4D30E}" type="presParOf" srcId="{9F3500EB-0FE2-49A5-A26C-51A3761105AA}" destId="{2BF5013D-6C45-4434-94F0-580730B1CC94}" srcOrd="3" destOrd="0" presId="urn:microsoft.com/office/officeart/2005/8/layout/default"/>
    <dgm:cxn modelId="{DDE0D9B5-33D9-4054-95E4-79DB70D4FDB4}" type="presParOf" srcId="{9F3500EB-0FE2-49A5-A26C-51A3761105AA}" destId="{695A72A6-CC7B-43CF-A5AB-8009C4F08CCC}" srcOrd="4" destOrd="0" presId="urn:microsoft.com/office/officeart/2005/8/layout/default"/>
    <dgm:cxn modelId="{3CF62C57-8417-492D-BC16-334BF5998C9C}" type="presParOf" srcId="{9F3500EB-0FE2-49A5-A26C-51A3761105AA}" destId="{6E817CA1-2300-4B3C-9AA1-5B2E83CD84E5}" srcOrd="5" destOrd="0" presId="urn:microsoft.com/office/officeart/2005/8/layout/default"/>
    <dgm:cxn modelId="{DAD61443-9EB3-447F-B361-F3AA9218D1DD}" type="presParOf" srcId="{9F3500EB-0FE2-49A5-A26C-51A3761105AA}" destId="{979435A9-C87E-4ADF-88BC-2315470EB2CC}" srcOrd="6" destOrd="0" presId="urn:microsoft.com/office/officeart/2005/8/layout/default"/>
    <dgm:cxn modelId="{C043A290-FBCA-4248-89F6-528C67E43EA9}" type="presParOf" srcId="{9F3500EB-0FE2-49A5-A26C-51A3761105AA}" destId="{5DE4DE61-BCAC-4AD6-927F-2949537701E0}" srcOrd="7" destOrd="0" presId="urn:microsoft.com/office/officeart/2005/8/layout/default"/>
    <dgm:cxn modelId="{6FE867AA-D91B-49A5-B9A8-CF8A427B2590}" type="presParOf" srcId="{9F3500EB-0FE2-49A5-A26C-51A3761105AA}" destId="{D9CBBF16-1528-412D-85FA-1F9E93AE9F8B}" srcOrd="8" destOrd="0" presId="urn:microsoft.com/office/officeart/2005/8/layout/default"/>
    <dgm:cxn modelId="{5D5EBAFD-6426-44D8-B790-B553C6575105}" type="presParOf" srcId="{9F3500EB-0FE2-49A5-A26C-51A3761105AA}" destId="{6B24067A-1EEB-4722-814E-90917EC5A3C0}" srcOrd="9" destOrd="0" presId="urn:microsoft.com/office/officeart/2005/8/layout/default"/>
    <dgm:cxn modelId="{12D0B20E-11F1-4C6F-963C-153FC1B1CB11}" type="presParOf" srcId="{9F3500EB-0FE2-49A5-A26C-51A3761105AA}" destId="{428ABE80-938B-4230-B037-4D23A4A8E63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B517E-7457-4AD5-B6E9-8C04B1A91B64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DD59E-5957-47D9-B101-51D19BB18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23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D433-2DC2-4DC0-BD87-143646DFCB1D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846A1-554D-4C86-A90B-6DD8A31D7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6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846A1-554D-4C86-A90B-6DD8A31D79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5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6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0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2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7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9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7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7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2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9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F253F-63F3-4D50-A613-34A04FF65986}" type="datetimeFigureOut">
              <a:rPr lang="en-US" smtClean="0"/>
              <a:t>11/14/2014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A9E64-48A9-4C98-B588-35906769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1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" y="0"/>
            <a:ext cx="9139632" cy="6854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952322"/>
            <a:ext cx="1640586" cy="556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5" y="5866894"/>
            <a:ext cx="643575" cy="641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73695"/>
            <a:ext cx="1066800" cy="471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943600"/>
            <a:ext cx="1585912" cy="501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935623"/>
            <a:ext cx="1596318" cy="5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4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Myriad Pro" pitchFamily="34" charset="0"/>
              </a:rPr>
              <a:t>Magnolia Drive</a:t>
            </a:r>
            <a:br>
              <a:rPr lang="en-US" sz="4800" b="1" dirty="0" smtClean="0">
                <a:latin typeface="Myriad Pro" pitchFamily="34" charset="0"/>
              </a:rPr>
            </a:br>
            <a:r>
              <a:rPr lang="en-US" sz="4800" b="1" dirty="0" smtClean="0">
                <a:latin typeface="Myriad Pro" pitchFamily="34" charset="0"/>
              </a:rPr>
              <a:t/>
            </a:r>
            <a:br>
              <a:rPr lang="en-US" sz="4800" b="1" dirty="0" smtClean="0">
                <a:latin typeface="Myriad Pro" pitchFamily="34" charset="0"/>
              </a:rPr>
            </a:br>
            <a:r>
              <a:rPr lang="en-US" sz="4800" b="1" dirty="0" smtClean="0">
                <a:latin typeface="Myriad Pro" pitchFamily="34" charset="0"/>
              </a:rPr>
              <a:t>Corridor Study</a:t>
            </a:r>
            <a:br>
              <a:rPr lang="en-US" sz="4800" b="1" dirty="0" smtClean="0">
                <a:latin typeface="Myriad Pro" pitchFamily="34" charset="0"/>
              </a:rPr>
            </a:br>
            <a:endParaRPr lang="en-US" sz="48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2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965537"/>
            <a:ext cx="6629400" cy="1015663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Meridian Street to South Monroe Street – 10’ Wide Multi-Use Trail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Estimated costs:  </a:t>
            </a:r>
            <a:r>
              <a:rPr lang="en-US" sz="2000" b="1" dirty="0" smtClean="0"/>
              <a:t>$600k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6096000"/>
            <a:ext cx="1028700" cy="0"/>
          </a:xfrm>
          <a:prstGeom prst="line">
            <a:avLst/>
          </a:prstGeom>
          <a:ln w="2540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43300" y="5562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600" y="5562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543300" y="1947445"/>
            <a:ext cx="3314700" cy="391995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9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1194137"/>
            <a:ext cx="6629400" cy="1015663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South Adams Street to South Monroe Street – 10’ Wide Sidewalk and Streetscape Improvements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Estimated costs:  </a:t>
            </a:r>
            <a:r>
              <a:rPr lang="en-US" sz="2000" b="1" dirty="0" smtClean="0"/>
              <a:t>$400k (Assuming no R.O.W. acquisition)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6096000"/>
            <a:ext cx="381000" cy="0"/>
          </a:xfrm>
          <a:prstGeom prst="line">
            <a:avLst/>
          </a:prstGeom>
          <a:ln w="2540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5562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3600" y="5562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6" y="2286000"/>
            <a:ext cx="2847975" cy="1898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75000"/>
                <a:lumOff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324100" y="2209800"/>
            <a:ext cx="4533900" cy="3810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78893" y="2290033"/>
            <a:ext cx="1310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Palmer Avenue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98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2184737"/>
            <a:ext cx="6629400" cy="1015663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Complete Sidewalk Network on North and West side of Magnolia Drive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Estimated </a:t>
            </a:r>
            <a:r>
              <a:rPr lang="en-US" sz="2000" b="1" dirty="0"/>
              <a:t>costs:  </a:t>
            </a:r>
            <a:r>
              <a:rPr lang="en-US" sz="2000" b="1" dirty="0" smtClean="0"/>
              <a:t>$3.75 Million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43600" y="3178551"/>
            <a:ext cx="914400" cy="268884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05200" y="6096000"/>
            <a:ext cx="2743200" cy="0"/>
          </a:xfrm>
          <a:prstGeom prst="line">
            <a:avLst/>
          </a:prstGeom>
          <a:ln w="2540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200" y="5562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400" y="5562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092778" y="1655805"/>
            <a:ext cx="457200" cy="4059195"/>
          </a:xfrm>
          <a:custGeom>
            <a:avLst/>
            <a:gdLst>
              <a:gd name="connsiteX0" fmla="*/ 0 w 457200"/>
              <a:gd name="connsiteY0" fmla="*/ 4059195 h 4059195"/>
              <a:gd name="connsiteX1" fmla="*/ 253314 w 457200"/>
              <a:gd name="connsiteY1" fmla="*/ 3756454 h 4059195"/>
              <a:gd name="connsiteX2" fmla="*/ 420130 w 457200"/>
              <a:gd name="connsiteY2" fmla="*/ 3293076 h 4059195"/>
              <a:gd name="connsiteX3" fmla="*/ 420130 w 457200"/>
              <a:gd name="connsiteY3" fmla="*/ 2947087 h 4059195"/>
              <a:gd name="connsiteX4" fmla="*/ 457200 w 457200"/>
              <a:gd name="connsiteY4" fmla="*/ 0 h 40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059195">
                <a:moveTo>
                  <a:pt x="0" y="4059195"/>
                </a:moveTo>
                <a:cubicBezTo>
                  <a:pt x="91646" y="3971667"/>
                  <a:pt x="183292" y="3884140"/>
                  <a:pt x="253314" y="3756454"/>
                </a:cubicBezTo>
                <a:cubicBezTo>
                  <a:pt x="323336" y="3628768"/>
                  <a:pt x="392327" y="3427970"/>
                  <a:pt x="420130" y="3293076"/>
                </a:cubicBezTo>
                <a:cubicBezTo>
                  <a:pt x="447933" y="3158182"/>
                  <a:pt x="413952" y="3495933"/>
                  <a:pt x="420130" y="2947087"/>
                </a:cubicBezTo>
                <a:cubicBezTo>
                  <a:pt x="426308" y="2398241"/>
                  <a:pt x="457200" y="0"/>
                  <a:pt x="457200" y="0"/>
                </a:cubicBezTo>
              </a:path>
            </a:pathLst>
          </a:custGeom>
          <a:ln w="2540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543800" y="12192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86600" y="53340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0" y="3178551"/>
            <a:ext cx="609600" cy="101244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8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1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0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yriad Pro" pitchFamily="34" charset="0"/>
              </a:rPr>
              <a:t/>
            </a:r>
            <a:br>
              <a:rPr lang="en-US" dirty="0" smtClean="0">
                <a:latin typeface="Myriad Pro" pitchFamily="34" charset="0"/>
              </a:rPr>
            </a:br>
            <a:r>
              <a:rPr lang="en-US" b="1" dirty="0" smtClean="0">
                <a:latin typeface="Myriad Pro" pitchFamily="34" charset="0"/>
              </a:rPr>
              <a:t>Partners and Roles</a:t>
            </a:r>
            <a:endParaRPr lang="en-US" b="1" dirty="0">
              <a:latin typeface="Myriad Pro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4443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1273314"/>
            <a:ext cx="3733800" cy="1015663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Project Area</a:t>
            </a:r>
          </a:p>
          <a:p>
            <a:r>
              <a:rPr lang="en-US" sz="2000" b="1" dirty="0" smtClean="0"/>
              <a:t>Magnolia Drive from </a:t>
            </a:r>
            <a:r>
              <a:rPr lang="en-US" sz="2000" b="1" dirty="0" err="1" smtClean="0"/>
              <a:t>Apalachee</a:t>
            </a:r>
            <a:r>
              <a:rPr lang="en-US" sz="2000" b="1" dirty="0" smtClean="0"/>
              <a:t> Parkway to South Adams Street</a:t>
            </a:r>
          </a:p>
        </p:txBody>
      </p:sp>
    </p:spTree>
    <p:extLst>
      <p:ext uri="{BB962C8B-B14F-4D97-AF65-F5344CB8AC3E}">
        <p14:creationId xmlns:p14="http://schemas.microsoft.com/office/powerpoint/2010/main" val="244810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57800" y="2971800"/>
            <a:ext cx="1066800" cy="40011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Phase II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105400"/>
            <a:ext cx="1066800" cy="40011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Phase I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24600" y="2971800"/>
            <a:ext cx="1371600" cy="4001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5505510"/>
            <a:ext cx="609600" cy="742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273314"/>
            <a:ext cx="3733800" cy="163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Magnolia Drive Multi-Use Path</a:t>
            </a:r>
          </a:p>
          <a:p>
            <a:r>
              <a:rPr lang="en-US" sz="2000" b="1" dirty="0" smtClean="0"/>
              <a:t>Phase 1:  Meridian Street to Pontiac Drive</a:t>
            </a:r>
          </a:p>
          <a:p>
            <a:r>
              <a:rPr lang="en-US" sz="2000" b="1" dirty="0" smtClean="0"/>
              <a:t>Phase 2:  Pontiac Drive to </a:t>
            </a:r>
            <a:r>
              <a:rPr lang="en-US" sz="2000" b="1" dirty="0" err="1" smtClean="0"/>
              <a:t>Chowkeebin</a:t>
            </a:r>
            <a:r>
              <a:rPr lang="en-US" sz="2000" b="1" dirty="0" smtClean="0"/>
              <a:t> Nene</a:t>
            </a:r>
          </a:p>
        </p:txBody>
      </p:sp>
    </p:spTree>
    <p:extLst>
      <p:ext uri="{BB962C8B-B14F-4D97-AF65-F5344CB8AC3E}">
        <p14:creationId xmlns:p14="http://schemas.microsoft.com/office/powerpoint/2010/main" val="41277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838" y="901004"/>
            <a:ext cx="6248400" cy="163121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Phase I:</a:t>
            </a:r>
            <a:r>
              <a:rPr lang="en-US" sz="2400" b="1" dirty="0" smtClean="0"/>
              <a:t> </a:t>
            </a:r>
            <a:r>
              <a:rPr lang="en-US" sz="2000" b="1" dirty="0" smtClean="0"/>
              <a:t>10’ Multi-Use Trail on South Side of Magnolia from Meridian to Pontiac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Estimated Construction Cost: $ 1.08 Million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Pending Federal Grant for Phase I:  $860k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10200" y="2255222"/>
            <a:ext cx="1066800" cy="361217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05200" y="5981700"/>
            <a:ext cx="2819400" cy="2667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505200" y="5562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5562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1208782"/>
            <a:ext cx="6248400" cy="107721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Phase 2: </a:t>
            </a:r>
            <a:r>
              <a:rPr lang="en-US" sz="2000" b="1" dirty="0" smtClean="0"/>
              <a:t>Completion of 10’ Multi-Use Trail from Pontiac to </a:t>
            </a:r>
            <a:r>
              <a:rPr lang="en-US" sz="2000" b="1" dirty="0" err="1" smtClean="0"/>
              <a:t>Chowkeebin</a:t>
            </a:r>
            <a:r>
              <a:rPr lang="en-US" sz="2000" b="1" dirty="0" smtClean="0"/>
              <a:t> Nene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Estimated Construction Cost: $3.5 Million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77000" y="2255222"/>
            <a:ext cx="914400" cy="411778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246341" y="1711411"/>
            <a:ext cx="1316152" cy="4355757"/>
          </a:xfrm>
          <a:custGeom>
            <a:avLst/>
            <a:gdLst>
              <a:gd name="connsiteX0" fmla="*/ 0 w 1316152"/>
              <a:gd name="connsiteY0" fmla="*/ 4355757 h 4355757"/>
              <a:gd name="connsiteX1" fmla="*/ 636373 w 1316152"/>
              <a:gd name="connsiteY1" fmla="*/ 4164227 h 4355757"/>
              <a:gd name="connsiteX2" fmla="*/ 1105929 w 1316152"/>
              <a:gd name="connsiteY2" fmla="*/ 3663778 h 4355757"/>
              <a:gd name="connsiteX3" fmla="*/ 1272745 w 1316152"/>
              <a:gd name="connsiteY3" fmla="*/ 3021227 h 4355757"/>
              <a:gd name="connsiteX4" fmla="*/ 1285102 w 1316152"/>
              <a:gd name="connsiteY4" fmla="*/ 1822621 h 4355757"/>
              <a:gd name="connsiteX5" fmla="*/ 1309816 w 1316152"/>
              <a:gd name="connsiteY5" fmla="*/ 0 h 435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152" h="4355757">
                <a:moveTo>
                  <a:pt x="0" y="4355757"/>
                </a:moveTo>
                <a:cubicBezTo>
                  <a:pt x="226026" y="4317657"/>
                  <a:pt x="452052" y="4279557"/>
                  <a:pt x="636373" y="4164227"/>
                </a:cubicBezTo>
                <a:cubicBezTo>
                  <a:pt x="820695" y="4048897"/>
                  <a:pt x="999867" y="3854278"/>
                  <a:pt x="1105929" y="3663778"/>
                </a:cubicBezTo>
                <a:cubicBezTo>
                  <a:pt x="1211991" y="3473278"/>
                  <a:pt x="1242883" y="3328086"/>
                  <a:pt x="1272745" y="3021227"/>
                </a:cubicBezTo>
                <a:cubicBezTo>
                  <a:pt x="1302607" y="2714368"/>
                  <a:pt x="1278924" y="2326159"/>
                  <a:pt x="1285102" y="1822621"/>
                </a:cubicBezTo>
                <a:cubicBezTo>
                  <a:pt x="1291280" y="1319083"/>
                  <a:pt x="1331440" y="293473"/>
                  <a:pt x="1309816" y="0"/>
                </a:cubicBezTo>
              </a:path>
            </a:pathLst>
          </a:custGeom>
          <a:ln w="2540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248400" y="5562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43800" y="12954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1524000"/>
            <a:ext cx="6400800" cy="70788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Apalachee</a:t>
            </a:r>
            <a:r>
              <a:rPr lang="en-US" sz="2000" b="1" dirty="0" smtClean="0"/>
              <a:t> Parkway to Circle Drive Sidewalk - Sidewalks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Estimated costs:  $500k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29400" y="1371600"/>
            <a:ext cx="762000" cy="8836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43800" y="876300"/>
            <a:ext cx="0" cy="914400"/>
          </a:xfrm>
          <a:prstGeom prst="line">
            <a:avLst/>
          </a:prstGeom>
          <a:ln w="2540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43800" y="1371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3800" y="4572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3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1273314"/>
            <a:ext cx="6629400" cy="70788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Magnolia Drive and Jim Lee – Intersection Signalization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Estimated costs:  </a:t>
            </a:r>
            <a:r>
              <a:rPr lang="en-US" sz="2000" b="1" dirty="0" smtClean="0"/>
              <a:t>$330k </a:t>
            </a:r>
          </a:p>
        </p:txBody>
      </p:sp>
      <p:sp>
        <p:nvSpPr>
          <p:cNvPr id="5" name="Oval 4"/>
          <p:cNvSpPr/>
          <p:nvPr/>
        </p:nvSpPr>
        <p:spPr>
          <a:xfrm>
            <a:off x="6705600" y="5562600"/>
            <a:ext cx="533400" cy="457200"/>
          </a:xfrm>
          <a:prstGeom prst="ellipse">
            <a:avLst/>
          </a:prstGeom>
          <a:solidFill>
            <a:srgbClr val="FFFF00">
              <a:alpha val="50000"/>
            </a:srgbClr>
          </a:solidFill>
          <a:ln w="104775">
            <a:solidFill>
              <a:schemeClr val="bg2">
                <a:lumMod val="1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0" y="1947445"/>
            <a:ext cx="0" cy="338655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1270337"/>
            <a:ext cx="6629400" cy="1015663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Magnolia Drive from Alban Avenue to Seminole Drive - Sidewalk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Estimated costs:  </a:t>
            </a:r>
            <a:r>
              <a:rPr lang="en-US" sz="2000" b="1" dirty="0" smtClean="0"/>
              <a:t>$300k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00800" y="2255222"/>
            <a:ext cx="457200" cy="353597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6240162" y="5603789"/>
            <a:ext cx="932935" cy="475735"/>
          </a:xfrm>
          <a:custGeom>
            <a:avLst/>
            <a:gdLst>
              <a:gd name="connsiteX0" fmla="*/ 0 w 932935"/>
              <a:gd name="connsiteY0" fmla="*/ 475735 h 475735"/>
              <a:gd name="connsiteX1" fmla="*/ 333633 w 932935"/>
              <a:gd name="connsiteY1" fmla="*/ 407773 h 475735"/>
              <a:gd name="connsiteX2" fmla="*/ 685800 w 932935"/>
              <a:gd name="connsiteY2" fmla="*/ 247135 h 475735"/>
              <a:gd name="connsiteX3" fmla="*/ 932935 w 932935"/>
              <a:gd name="connsiteY3" fmla="*/ 0 h 47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935" h="475735">
                <a:moveTo>
                  <a:pt x="0" y="475735"/>
                </a:moveTo>
                <a:cubicBezTo>
                  <a:pt x="109666" y="460804"/>
                  <a:pt x="219333" y="445873"/>
                  <a:pt x="333633" y="407773"/>
                </a:cubicBezTo>
                <a:cubicBezTo>
                  <a:pt x="447933" y="369673"/>
                  <a:pt x="585917" y="315097"/>
                  <a:pt x="685800" y="247135"/>
                </a:cubicBezTo>
                <a:cubicBezTo>
                  <a:pt x="785683" y="179173"/>
                  <a:pt x="910281" y="32951"/>
                  <a:pt x="932935" y="0"/>
                </a:cubicBezTo>
              </a:path>
            </a:pathLst>
          </a:custGeom>
          <a:ln w="2540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8400" y="5562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2800" y="5181600"/>
            <a:ext cx="0" cy="838200"/>
          </a:xfrm>
          <a:prstGeom prst="line">
            <a:avLst/>
          </a:prstGeom>
          <a:ln w="101600">
            <a:solidFill>
              <a:schemeClr val="bg2">
                <a:lumMod val="10000"/>
                <a:alpha val="8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223</Words>
  <Application>Microsoft Office PowerPoint</Application>
  <PresentationFormat>On-screen Show (4:3)</PresentationFormat>
  <Paragraphs>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Myriad Pro</vt:lpstr>
      <vt:lpstr>Office Theme</vt:lpstr>
      <vt:lpstr>Magnolia Drive  Corridor Study </vt:lpstr>
      <vt:lpstr> Partners and Roles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Magnolia Corridor-Partership &amp; Roles</dc:title>
  <dc:creator>Katherine Burke</dc:creator>
  <cp:lastModifiedBy>Emmanuel, Susan</cp:lastModifiedBy>
  <cp:revision>57</cp:revision>
  <cp:lastPrinted>2014-11-13T20:28:42Z</cp:lastPrinted>
  <dcterms:created xsi:type="dcterms:W3CDTF">2014-11-10T18:53:39Z</dcterms:created>
  <dcterms:modified xsi:type="dcterms:W3CDTF">2014-11-14T17:17:48Z</dcterms:modified>
</cp:coreProperties>
</file>